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8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9" r:id="rId24"/>
    <p:sldId id="263" r:id="rId25"/>
    <p:sldId id="320" r:id="rId26"/>
    <p:sldId id="264" r:id="rId27"/>
    <p:sldId id="265" r:id="rId28"/>
  </p:sldIdLst>
  <p:sldSz cx="9144000" cy="5143500" type="screen16x9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383630-6C63-4C5C-A17E-DEFFDA6BFA7B}">
  <a:tblStyle styleId="{55383630-6C63-4C5C-A17E-DEFFDA6BFA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8317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105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12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4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883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8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154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0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266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883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51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0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31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49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6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807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94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36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4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91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3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89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19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90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12.jp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rasyukov/OTUS-PostgreSQL-2024-09-NAKrasyukov/blob/main/ProjectWork-Optimization/README.m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268121" y="1244457"/>
            <a:ext cx="713645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Оптимизация настроек кластера, структуры БД и запросов, для повышения производительности при работе с большими данными.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484266"/>
            <a:ext cx="4341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200" dirty="0" err="1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</a:t>
            </a:r>
            <a:r>
              <a:rPr lang="ru-RU" sz="12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администраторов баз данных и разработчиков</a:t>
            </a:r>
            <a:endParaRPr sz="12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0424" y="2093951"/>
            <a:ext cx="7755425" cy="2869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62594"/>
            <a:ext cx="8520600" cy="508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" sz="2000" dirty="0"/>
              <a:t>Импорт данных: </a:t>
            </a:r>
            <a:r>
              <a:rPr lang="" sz="2000" dirty="0" smtClean="0"/>
              <a:t>Копирование данных из </a:t>
            </a:r>
            <a:r>
              <a:rPr lang="en-US" sz="2000" dirty="0" smtClean="0"/>
              <a:t>CSV </a:t>
            </a:r>
            <a:r>
              <a:rPr lang="" sz="2000" dirty="0" smtClean="0"/>
              <a:t>файла</a:t>
            </a:r>
            <a:endParaRPr sz="2000" dirty="0"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460424" y="2093951"/>
            <a:ext cx="7755425" cy="2869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 CREATE TEMP TABLE </a:t>
            </a:r>
            <a:r>
              <a:rPr lang="en-US" dirty="0" err="1">
                <a:solidFill>
                  <a:schemeClr val="bg1"/>
                </a:solidFill>
              </a:rPr>
              <a:t>anime_raw</a:t>
            </a:r>
            <a:r>
              <a:rPr lang="en-US" dirty="0">
                <a:solidFill>
                  <a:schemeClr val="bg1"/>
                </a:solidFill>
              </a:rPr>
              <a:t> (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col1 TEXT, col2 TEXT, col3 TEXT, col4 TEXT, col5 TEXT, col6 TEXT, col7 TEXT, col8 TEXT, col9 TEXT, col10 TEXT, 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col11 TEXT, col12 TEXT, col13 TEXT, col14 TEXT, col15 TEXT, col16 TEXT, col17 TEXT, col18 TEXT, col19 TEXT, col20 TEXT, col21 TEXT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);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COPY </a:t>
            </a:r>
            <a:r>
              <a:rPr lang="en-US" dirty="0" err="1">
                <a:solidFill>
                  <a:schemeClr val="bg1"/>
                </a:solidFill>
              </a:rPr>
              <a:t>anime_raw</a:t>
            </a:r>
            <a:r>
              <a:rPr lang="en-US" dirty="0">
                <a:solidFill>
                  <a:schemeClr val="bg1"/>
                </a:solidFill>
              </a:rPr>
              <a:t> FROM '/</a:t>
            </a:r>
            <a:r>
              <a:rPr lang="en-US" dirty="0" err="1">
                <a:solidFill>
                  <a:schemeClr val="bg1"/>
                </a:solidFill>
              </a:rPr>
              <a:t>mnt</a:t>
            </a:r>
            <a:r>
              <a:rPr lang="en-US" dirty="0">
                <a:solidFill>
                  <a:schemeClr val="bg1"/>
                </a:solidFill>
              </a:rPr>
              <a:t>/data/anime-transformed-dataset-2023.csv'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DELIMITER ',' CSV HEADER QUOTE '"' ESCAPE '"';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INSERT INTO anime (id, title, genres, type, episodes, status, producers, licensors, studios, source, duration, rating, rank, popularity, favorites, </a:t>
            </a:r>
            <a:r>
              <a:rPr lang="en-US" dirty="0" err="1">
                <a:solidFill>
                  <a:schemeClr val="bg1"/>
                </a:solidFill>
              </a:rPr>
              <a:t>scored_by</a:t>
            </a:r>
            <a:r>
              <a:rPr lang="en-US" dirty="0">
                <a:solidFill>
                  <a:schemeClr val="bg1"/>
                </a:solidFill>
              </a:rPr>
              <a:t>, members, </a:t>
            </a:r>
            <a:r>
              <a:rPr lang="en-US" dirty="0" err="1">
                <a:solidFill>
                  <a:schemeClr val="bg1"/>
                </a:solidFill>
              </a:rPr>
              <a:t>is_hentai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SELECT col1::INT, col2, col4, col6::INT, col7, col8, col9, col10, col11, col12, col13, col14, col15::INT, col16::INT, col17::INT, col18::INT, col19::INT,col21::BOOLEAN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FROM </a:t>
            </a:r>
            <a:r>
              <a:rPr lang="en-US" dirty="0" err="1">
                <a:solidFill>
                  <a:schemeClr val="bg1"/>
                </a:solidFill>
              </a:rPr>
              <a:t>anime_raw</a:t>
            </a:r>
            <a:r>
              <a:rPr lang="en-US" dirty="0">
                <a:solidFill>
                  <a:schemeClr val="bg1"/>
                </a:solidFill>
              </a:rPr>
              <a:t>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424" y="721895"/>
            <a:ext cx="6566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Создание временной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dirty="0" smtClean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>
                <a:latin typeface="Roboto" panose="020B0604020202020204" charset="0"/>
                <a:ea typeface="Roboto" panose="020B0604020202020204" charset="0"/>
              </a:rPr>
              <a:t>Копирование всех данных во временную 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таблицу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>
                <a:latin typeface="Roboto" panose="020B0604020202020204" charset="0"/>
                <a:ea typeface="Roboto" panose="020B0604020202020204" charset="0"/>
              </a:rPr>
              <a:t>Перенос только необходимых данных в основную 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таблицу</a:t>
            </a:r>
            <a:endParaRPr lang="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90094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Разработка запросов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14" y="584390"/>
            <a:ext cx="2805289" cy="33952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24" y="838774"/>
            <a:ext cx="4208721" cy="3010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60456" y="3979632"/>
            <a:ext cx="260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Выборка данных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2968" y="3979631"/>
            <a:ext cx="260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Изменение данных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018" y="4358869"/>
            <a:ext cx="3203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Контрольный замер: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Time: 1.921 </a:t>
            </a:r>
            <a:r>
              <a:rPr lang="en-US" dirty="0" err="1" smtClean="0"/>
              <a:t>ms</a:t>
            </a:r>
            <a:endParaRPr lang="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Time: 114.510 </a:t>
            </a:r>
            <a:r>
              <a:rPr lang="en-US" dirty="0" err="1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5039" y="4356160"/>
            <a:ext cx="3203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Контрольный замер: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</a:t>
            </a:r>
            <a:r>
              <a:rPr lang="en-US" dirty="0" smtClean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54</a:t>
            </a:r>
            <a:r>
              <a:rPr lang="en-US" dirty="0" smtClean="0"/>
              <a:t>8 </a:t>
            </a:r>
            <a:r>
              <a:rPr lang="en-US" dirty="0" err="1" smtClean="0"/>
              <a:t>ms</a:t>
            </a:r>
            <a:endParaRPr lang="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Time: 1136.088 </a:t>
            </a:r>
            <a:r>
              <a:rPr lang="en-US" dirty="0" err="1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74175" y="87903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Оптимизация кода запроса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8" y="592577"/>
            <a:ext cx="2805289" cy="33952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267" y="4119239"/>
            <a:ext cx="3203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Контрольный замер: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Time: 1.921 </a:t>
            </a:r>
            <a:r>
              <a:rPr lang="en-US" dirty="0" err="1" smtClean="0"/>
              <a:t>ms</a:t>
            </a:r>
            <a:endParaRPr lang="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Time: 114.510 </a:t>
            </a:r>
            <a:r>
              <a:rPr lang="en-US" dirty="0" err="1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8256" y="4170530"/>
            <a:ext cx="4216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Замер производительности: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</a:t>
            </a:r>
            <a:r>
              <a:rPr lang="en-US" dirty="0" smtClean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320</a:t>
            </a:r>
            <a:r>
              <a:rPr lang="en-US" dirty="0" smtClean="0"/>
              <a:t> </a:t>
            </a:r>
            <a:r>
              <a:rPr lang="en-US" dirty="0" err="1" smtClean="0"/>
              <a:t>ms</a:t>
            </a:r>
            <a:r>
              <a:rPr lang="" dirty="0" smtClean="0"/>
              <a:t> (быстрее в 6 раз)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Time: </a:t>
            </a:r>
            <a:r>
              <a:rPr lang="" dirty="0" smtClean="0"/>
              <a:t>46</a:t>
            </a:r>
            <a:r>
              <a:rPr lang="en-US" dirty="0" smtClean="0"/>
              <a:t>.</a:t>
            </a:r>
            <a:r>
              <a:rPr lang="" dirty="0" smtClean="0"/>
              <a:t>154</a:t>
            </a:r>
            <a:r>
              <a:rPr lang="en-US" dirty="0" smtClean="0"/>
              <a:t> </a:t>
            </a:r>
            <a:r>
              <a:rPr lang="en-US" dirty="0" err="1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 (быстрее в 2 раза)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010" y="584390"/>
            <a:ext cx="3114459" cy="3403429"/>
          </a:xfrm>
          <a:prstGeom prst="rect">
            <a:avLst/>
          </a:prstGeom>
        </p:spPr>
      </p:pic>
      <p:pic>
        <p:nvPicPr>
          <p:cNvPr id="12" name="Google Shape;794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079" y="2076594"/>
            <a:ext cx="719158" cy="431373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64231" y="1076674"/>
            <a:ext cx="3609687" cy="34650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62594"/>
            <a:ext cx="8520600" cy="508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2000" dirty="0" smtClean="0"/>
              <a:t>Оптимизация: </a:t>
            </a:r>
            <a:r>
              <a:rPr lang="ru-RU" sz="2000" dirty="0"/>
              <a:t>Настройка </a:t>
            </a:r>
            <a:r>
              <a:rPr lang="en-US" sz="2000" dirty="0" err="1" smtClean="0"/>
              <a:t>PostgreSQL</a:t>
            </a:r>
            <a:endParaRPr sz="2000" dirty="0"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2564232" y="1193552"/>
            <a:ext cx="3671564" cy="3348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" dirty="0">
                <a:solidFill>
                  <a:schemeClr val="bg1"/>
                </a:solidFill>
              </a:rPr>
              <a:t> </a:t>
            </a:r>
            <a:r>
              <a:rPr lang="" dirty="0" smtClean="0">
                <a:solidFill>
                  <a:schemeClr val="bg1"/>
                </a:solidFill>
              </a:rPr>
              <a:t>  </a:t>
            </a:r>
            <a:r>
              <a:rPr lang="en-US" dirty="0" err="1" smtClean="0">
                <a:solidFill>
                  <a:schemeClr val="bg1"/>
                </a:solidFill>
              </a:rPr>
              <a:t>max_connections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200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shared_buffers</a:t>
            </a:r>
            <a:r>
              <a:rPr lang="en-US" dirty="0">
                <a:solidFill>
                  <a:schemeClr val="bg1"/>
                </a:solidFill>
              </a:rPr>
              <a:t> = 2GB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effective_cache_size</a:t>
            </a:r>
            <a:r>
              <a:rPr lang="en-US" dirty="0">
                <a:solidFill>
                  <a:schemeClr val="bg1"/>
                </a:solidFill>
              </a:rPr>
              <a:t> = 6GB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maintenance_work_mem</a:t>
            </a:r>
            <a:r>
              <a:rPr lang="en-US" dirty="0">
                <a:solidFill>
                  <a:schemeClr val="bg1"/>
                </a:solidFill>
              </a:rPr>
              <a:t> = 512MB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checkpoint_completion_target</a:t>
            </a:r>
            <a:r>
              <a:rPr lang="en-US" dirty="0">
                <a:solidFill>
                  <a:schemeClr val="bg1"/>
                </a:solidFill>
              </a:rPr>
              <a:t> = 0.9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wal_buffers</a:t>
            </a:r>
            <a:r>
              <a:rPr lang="en-US" dirty="0">
                <a:solidFill>
                  <a:schemeClr val="bg1"/>
                </a:solidFill>
              </a:rPr>
              <a:t> = 16MB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default_statistics_target</a:t>
            </a:r>
            <a:r>
              <a:rPr lang="en-US" dirty="0">
                <a:solidFill>
                  <a:schemeClr val="bg1"/>
                </a:solidFill>
              </a:rPr>
              <a:t> = 100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random_page_cost</a:t>
            </a:r>
            <a:r>
              <a:rPr lang="en-US" dirty="0">
                <a:solidFill>
                  <a:schemeClr val="bg1"/>
                </a:solidFill>
              </a:rPr>
              <a:t> = 1.1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effective_io_concurrency</a:t>
            </a:r>
            <a:r>
              <a:rPr lang="en-US" dirty="0">
                <a:solidFill>
                  <a:schemeClr val="bg1"/>
                </a:solidFill>
              </a:rPr>
              <a:t> = 200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work_mem</a:t>
            </a:r>
            <a:r>
              <a:rPr lang="en-US" dirty="0">
                <a:solidFill>
                  <a:schemeClr val="bg1"/>
                </a:solidFill>
              </a:rPr>
              <a:t> = 5242kB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huge_pages</a:t>
            </a:r>
            <a:r>
              <a:rPr lang="en-US" dirty="0">
                <a:solidFill>
                  <a:schemeClr val="bg1"/>
                </a:solidFill>
              </a:rPr>
              <a:t> = off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min_wal_size</a:t>
            </a:r>
            <a:r>
              <a:rPr lang="en-US" dirty="0">
                <a:solidFill>
                  <a:schemeClr val="bg1"/>
                </a:solidFill>
              </a:rPr>
              <a:t> = 1GB</a:t>
            </a:r>
          </a:p>
          <a:p>
            <a:pPr marL="0" lv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max_wal_size</a:t>
            </a:r>
            <a:r>
              <a:rPr lang="en-US" dirty="0">
                <a:solidFill>
                  <a:schemeClr val="bg1"/>
                </a:solidFill>
              </a:rPr>
              <a:t> = 4GB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425" y="553454"/>
            <a:ext cx="656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подбора оптимальных настроек для </a:t>
            </a:r>
            <a:r>
              <a:rPr lang="ru-RU" dirty="0" err="1"/>
              <a:t>PostgreSQL</a:t>
            </a:r>
            <a:r>
              <a:rPr lang="ru-RU" dirty="0"/>
              <a:t> использован сервис pgtune.leopard.in.ua</a:t>
            </a:r>
            <a:endParaRPr lang="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6547" y="4658641"/>
            <a:ext cx="19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Настройки кластера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84179" y="1519418"/>
            <a:ext cx="7308537" cy="7770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62594"/>
            <a:ext cx="8520600" cy="508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2000" dirty="0" smtClean="0"/>
              <a:t>Оптимизация: </a:t>
            </a:r>
            <a:r>
              <a:rPr lang="ru-RU" sz="2000" dirty="0" smtClean="0"/>
              <a:t>Р</a:t>
            </a:r>
            <a:r>
              <a:rPr lang="" sz="2000" dirty="0" smtClean="0"/>
              <a:t>абота с Индексами</a:t>
            </a:r>
            <a:endParaRPr sz="2000" dirty="0"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548117" y="1621129"/>
            <a:ext cx="7291661" cy="750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 CREATE INDEX </a:t>
            </a:r>
            <a:r>
              <a:rPr lang="en-US" dirty="0" err="1">
                <a:solidFill>
                  <a:schemeClr val="bg1"/>
                </a:solidFill>
              </a:rPr>
              <a:t>idx_user_scores_user_id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user_scores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r>
              <a:rPr lang="en-US" dirty="0">
                <a:solidFill>
                  <a:schemeClr val="bg1"/>
                </a:solidFill>
              </a:rPr>
              <a:t>);</a:t>
            </a:r>
          </a:p>
          <a:p>
            <a:pPr marL="0" lvl="0" indent="0"/>
            <a:r>
              <a:rPr lang="en-US" dirty="0" smtClean="0">
                <a:solidFill>
                  <a:schemeClr val="bg1"/>
                </a:solidFill>
              </a:rPr>
              <a:t> CREATE </a:t>
            </a:r>
            <a:r>
              <a:rPr lang="en-US" dirty="0">
                <a:solidFill>
                  <a:schemeClr val="bg1"/>
                </a:solidFill>
              </a:rPr>
              <a:t>INDEX </a:t>
            </a:r>
            <a:r>
              <a:rPr lang="en-US" dirty="0" err="1">
                <a:solidFill>
                  <a:schemeClr val="bg1"/>
                </a:solidFill>
              </a:rPr>
              <a:t>idx_user_scores_anime_id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user_scores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anime_id</a:t>
            </a:r>
            <a:r>
              <a:rPr lang="en-US" dirty="0">
                <a:solidFill>
                  <a:schemeClr val="bg1"/>
                </a:solidFill>
              </a:rPr>
              <a:t>);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425" y="553454"/>
            <a:ext cx="656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sz="1200" dirty="0" smtClean="0">
                <a:latin typeface="Roboto" panose="020B0604020202020204" charset="0"/>
                <a:ea typeface="Roboto" panose="020B0604020202020204" charset="0"/>
              </a:rPr>
              <a:t>Таблица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“rating” 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индексирована автоматически первичными ключами, а на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таблице 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user_scores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 необходимые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индексы 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отсутствуют.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Индексы на столбцах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user_id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anime_id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помогут быстрее находить строки в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user_scores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при соединении с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users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 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u-RU" sz="1200" dirty="0" err="1" smtClean="0">
                <a:latin typeface="Roboto" panose="020B0604020202020204" charset="0"/>
                <a:ea typeface="Roboto" panose="020B0604020202020204" charset="0"/>
              </a:rPr>
              <a:t>anime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.</a:t>
            </a:r>
            <a:endParaRPr lang="" sz="12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118" y="2523194"/>
            <a:ext cx="494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Так же, для данного 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запроса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я попробовал создать составной индекс: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84179" y="3193857"/>
            <a:ext cx="7171033" cy="587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Google Shape;845;p132"/>
          <p:cNvSpPr txBox="1">
            <a:spLocks/>
          </p:cNvSpPr>
          <p:nvPr/>
        </p:nvSpPr>
        <p:spPr>
          <a:xfrm>
            <a:off x="548117" y="3295569"/>
            <a:ext cx="7154475" cy="56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CREATE INDEX </a:t>
            </a:r>
            <a:r>
              <a:rPr lang="en-US" dirty="0" err="1">
                <a:solidFill>
                  <a:schemeClr val="bg1"/>
                </a:solidFill>
              </a:rPr>
              <a:t>idx_user_scores_user_id_rating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user_scores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r>
              <a:rPr lang="en-US" dirty="0">
                <a:solidFill>
                  <a:schemeClr val="bg1"/>
                </a:solidFill>
              </a:rPr>
              <a:t>, rating DESC);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117" y="4090737"/>
            <a:ext cx="618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Данный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индекс ускорит фильтрацию (WHERE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user_id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= 3611), а так же 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ускорит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сортировку (ORDER BY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rating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DESC).</a:t>
            </a:r>
          </a:p>
        </p:txBody>
      </p:sp>
    </p:spTree>
    <p:extLst>
      <p:ext uri="{BB962C8B-B14F-4D97-AF65-F5344CB8AC3E}">
        <p14:creationId xmlns:p14="http://schemas.microsoft.com/office/powerpoint/2010/main" val="28153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74175" y="87903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Проверка производительности запроса выборки данных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61" y="4170529"/>
            <a:ext cx="374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Предыдущий замер производительности: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</a:t>
            </a:r>
            <a:r>
              <a:rPr lang="en-US" dirty="0" smtClean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320</a:t>
            </a:r>
            <a:r>
              <a:rPr lang="en-US" dirty="0" smtClean="0"/>
              <a:t> </a:t>
            </a:r>
            <a:r>
              <a:rPr lang="en-US" dirty="0" err="1" smtClean="0"/>
              <a:t>ms</a:t>
            </a:r>
            <a:r>
              <a:rPr lang="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Execution </a:t>
            </a:r>
            <a:r>
              <a:rPr lang="en-US" dirty="0"/>
              <a:t>Time: </a:t>
            </a:r>
            <a:r>
              <a:rPr lang="" dirty="0" smtClean="0"/>
              <a:t>46</a:t>
            </a:r>
            <a:r>
              <a:rPr lang="en-US" dirty="0" smtClean="0"/>
              <a:t>.</a:t>
            </a:r>
            <a:r>
              <a:rPr lang="" dirty="0" smtClean="0"/>
              <a:t>154</a:t>
            </a:r>
            <a:r>
              <a:rPr lang="en-US" dirty="0" smtClean="0"/>
              <a:t> </a:t>
            </a:r>
            <a:r>
              <a:rPr lang="en-US" dirty="0" err="1" smtClean="0"/>
              <a:t>ms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Google Shape;79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101" y="4324175"/>
            <a:ext cx="719158" cy="431373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679" y="526491"/>
            <a:ext cx="4982002" cy="3429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8256" y="4170529"/>
            <a:ext cx="4216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Замер производительности: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</a:t>
            </a:r>
            <a:r>
              <a:rPr lang="en-US" dirty="0" smtClean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309</a:t>
            </a:r>
            <a:r>
              <a:rPr lang="en-US" dirty="0" smtClean="0"/>
              <a:t> </a:t>
            </a:r>
            <a:r>
              <a:rPr lang="en-US" dirty="0" err="1" smtClean="0"/>
              <a:t>ms</a:t>
            </a:r>
            <a:r>
              <a:rPr lang="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Execution </a:t>
            </a:r>
            <a:r>
              <a:rPr lang="en-US" dirty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154</a:t>
            </a:r>
            <a:r>
              <a:rPr lang="en-US" dirty="0" smtClean="0"/>
              <a:t> </a:t>
            </a:r>
            <a:r>
              <a:rPr lang="en-US" dirty="0" err="1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 (быстрее в 300 раз)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9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74175" y="87903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Проверка производительности запроса изменения данных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61" y="4170529"/>
            <a:ext cx="3443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sz="1200" dirty="0" smtClean="0">
                <a:latin typeface="Roboto" panose="020B0604020202020204" charset="0"/>
                <a:ea typeface="Roboto" panose="020B0604020202020204" charset="0"/>
              </a:rPr>
              <a:t>Предыдущий замер производительности: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Planning </a:t>
            </a:r>
            <a:r>
              <a:rPr lang="en-US" dirty="0"/>
              <a:t>Time: </a:t>
            </a:r>
            <a:r>
              <a:rPr lang="" dirty="0"/>
              <a:t>0</a:t>
            </a:r>
            <a:r>
              <a:rPr lang="en-US" dirty="0"/>
              <a:t>.</a:t>
            </a:r>
            <a:r>
              <a:rPr lang="" dirty="0"/>
              <a:t>54</a:t>
            </a:r>
            <a:r>
              <a:rPr lang="en-US" dirty="0"/>
              <a:t>8 </a:t>
            </a:r>
            <a:r>
              <a:rPr lang="en-US" dirty="0" err="1"/>
              <a:t>ms</a:t>
            </a:r>
            <a:endParaRPr lang="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Time: 1136.088 </a:t>
            </a:r>
            <a:r>
              <a:rPr lang="en-US" dirty="0" err="1"/>
              <a:t>ms</a:t>
            </a:r>
            <a:r>
              <a:rPr lang="" dirty="0">
                <a:latin typeface="Roboto" panose="020B0604020202020204" charset="0"/>
                <a:ea typeface="Roboto" panose="020B0604020202020204" charset="0"/>
              </a:rPr>
              <a:t> 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" name="Google Shape;79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993" y="4324174"/>
            <a:ext cx="719158" cy="431373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338244" y="4170529"/>
            <a:ext cx="4805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Замер производительности: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</a:t>
            </a:r>
            <a:r>
              <a:rPr lang="en-US" dirty="0" smtClean="0"/>
              <a:t>Time: </a:t>
            </a:r>
            <a:r>
              <a:rPr lang="" dirty="0" smtClean="0"/>
              <a:t>0</a:t>
            </a:r>
            <a:r>
              <a:rPr lang="en-US" dirty="0" smtClean="0"/>
              <a:t>.</a:t>
            </a:r>
            <a:r>
              <a:rPr lang="" dirty="0" smtClean="0"/>
              <a:t>247</a:t>
            </a:r>
            <a:r>
              <a:rPr lang="en-US" dirty="0" smtClean="0"/>
              <a:t> </a:t>
            </a:r>
            <a:r>
              <a:rPr lang="en-US" dirty="0" err="1" smtClean="0"/>
              <a:t>ms</a:t>
            </a:r>
            <a:r>
              <a:rPr lang="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Execution Time:</a:t>
            </a:r>
            <a:r>
              <a:rPr lang="" dirty="0" smtClean="0"/>
              <a:t>1343</a:t>
            </a:r>
            <a:r>
              <a:rPr lang="en-US" dirty="0" smtClean="0"/>
              <a:t>.</a:t>
            </a:r>
            <a:r>
              <a:rPr lang="" dirty="0" smtClean="0"/>
              <a:t>255</a:t>
            </a:r>
            <a:r>
              <a:rPr lang="en-US" dirty="0" err="1" smtClean="0"/>
              <a:t>ms</a:t>
            </a: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(значительно медленне)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08" y="519884"/>
            <a:ext cx="4666943" cy="32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74175" y="87903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Выявление причин замедления запроса изменения данных</a:t>
            </a:r>
            <a:endParaRPr lang="ru-RU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98760" y="701269"/>
            <a:ext cx="8105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B0604020202020204" charset="0"/>
                <a:ea typeface="Roboto" panose="020B0604020202020204" charset="0"/>
              </a:rPr>
              <a:t>П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очему именно в нашем случае замедлился скрипт обновления данных? </a:t>
            </a:r>
          </a:p>
          <a:p>
            <a:endParaRPr lang="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Данный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скрипт обновляет поле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rating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, на которое ранее был создан составной индекс. В запросах массового изменения данных структура индексов может продлевает отработку поскольку требует дополнительного времени на синхронизацию данных таблицы с индексами, для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потдержания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данных в индексах в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актульаном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состоянии.</a:t>
            </a:r>
          </a:p>
          <a:p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dirty="0">
                <a:latin typeface="Roboto" panose="020B0604020202020204" charset="0"/>
                <a:ea typeface="Roboto" panose="020B0604020202020204" charset="0"/>
              </a:rPr>
              <a:t>Для достижения наиболее оптимальной структуры, попробую удалить созданный ранее составной индекс, и понаблюдать как это повлияет на производительность обоих запросов.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053049" y="3165433"/>
            <a:ext cx="4959029" cy="6175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Google Shape;845;p132"/>
          <p:cNvSpPr txBox="1">
            <a:spLocks/>
          </p:cNvSpPr>
          <p:nvPr/>
        </p:nvSpPr>
        <p:spPr>
          <a:xfrm>
            <a:off x="2016988" y="3267144"/>
            <a:ext cx="4947578" cy="59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DROP INDEX IF EXISTS </a:t>
            </a:r>
            <a:r>
              <a:rPr lang="en-US" dirty="0" err="1">
                <a:solidFill>
                  <a:schemeClr val="bg1"/>
                </a:solidFill>
              </a:rPr>
              <a:t>idx_user_scores_user_id_rating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021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90094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sz="1600" dirty="0" smtClean="0"/>
              <a:t>Оптимизация: </a:t>
            </a:r>
            <a:r>
              <a:rPr lang="ru-RU" sz="1600" dirty="0" smtClean="0"/>
              <a:t>Проверка производительности 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0456" y="3979632"/>
            <a:ext cx="260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Выборка данных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2968" y="3979631"/>
            <a:ext cx="260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Изменение данных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018" y="4358869"/>
            <a:ext cx="80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выполнения </a:t>
            </a:r>
            <a:r>
              <a:rPr lang="ru-RU" dirty="0" smtClean="0"/>
              <a:t>запроса выборки немного </a:t>
            </a:r>
            <a:r>
              <a:rPr lang="ru-RU" dirty="0"/>
              <a:t>увеличилось и составляет 0.371 </a:t>
            </a:r>
            <a:r>
              <a:rPr lang="ru-RU" dirty="0" err="1"/>
              <a:t>ms</a:t>
            </a:r>
            <a:r>
              <a:rPr lang="ru-RU" dirty="0"/>
              <a:t>, но зато теперь структура индексов меньше влияет на операции изменения данных.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5" y="585879"/>
            <a:ext cx="2855063" cy="326351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77" y="588347"/>
            <a:ext cx="3864810" cy="33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137216"/>
            <a:ext cx="6451168" cy="742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/>
              <a:t>Общие выводы по теме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35645" y="1079405"/>
            <a:ext cx="5177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Оптимизация 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конфигурации </a:t>
            </a:r>
            <a:r>
              <a:rPr lang="ru-RU" dirty="0" err="1">
                <a:latin typeface="Roboto" panose="020B0604020202020204" charset="0"/>
                <a:ea typeface="Roboto" panose="020B0604020202020204" charset="0"/>
              </a:rPr>
              <a:t>PostgreSQL</a:t>
            </a:r>
            <a:r>
              <a:rPr lang="ru-RU" dirty="0">
                <a:latin typeface="Roboto" panose="020B0604020202020204" charset="0"/>
                <a:ea typeface="Roboto" panose="020B0604020202020204" charset="0"/>
              </a:rPr>
              <a:t> привела к общему ускорению запросов.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Индексы значительно ускоряют выборку, но могут замедлять обновление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Удаление неэффективного индекса позволило вернуть скорость UPDATE к изначальному значению, минимально увеличив время выполнения выборки.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B0604020202020204" charset="0"/>
                <a:ea typeface="Roboto" panose="020B0604020202020204" charset="0"/>
              </a:rPr>
              <a:t>Анализ с EXPLAIN ANALYZE помог в выявлении узких мест и оценке влияния изменений</a:t>
            </a:r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dirty="0">
                <a:latin typeface="Roboto" panose="020B0604020202020204" charset="0"/>
                <a:ea typeface="Roboto" panose="020B0604020202020204" charset="0"/>
              </a:rPr>
              <a:t>В итоге удалось найти баланс между скоростью выборки и обновления данных, что позволило значительно повысить общую производительность базы данных.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00" y="4248867"/>
            <a:ext cx="721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" panose="020B0604020202020204" charset="0"/>
                <a:ea typeface="Roboto" panose="020B0604020202020204" charset="0"/>
              </a:rPr>
              <a:t>Более подробный отчет по проделанной работе можно изучить на моем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</a:rPr>
              <a:t>github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https://github.com/NAKrasyukov/OTUS-PostgreSQL-2024-09-NAKrasyukov/blob/main/ProjectWork-Optimization/README.md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2662" y="790647"/>
            <a:ext cx="2872173" cy="30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 smtClean="0"/>
              <a:t>Выводы по проектной работе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200827603"/>
              </p:ext>
            </p:extLst>
          </p:nvPr>
        </p:nvGraphicFramePr>
        <p:xfrm>
          <a:off x="732494" y="1248968"/>
          <a:ext cx="7239000" cy="371841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 вас получилось достичь цели и выполнить все задачи?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Цель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достигнута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далось легко, а с чем возникли трудности?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Сложности были с импортом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Сколько времени занял проект?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над проектом заняла около 26 часов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Насколько полезным оказался для вас проект от 1 до 10?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8/10. В процессе удалось обрести много полезных навыков.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Остались ли у вас вопросы по проекту?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Нет.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137216"/>
            <a:ext cx="6451168" cy="742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" dirty="0" smtClean="0"/>
              <a:t>Что дальше?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23400" y="734747"/>
            <a:ext cx="766807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Оптимизация хранения </a:t>
            </a:r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данных</a:t>
            </a:r>
            <a:r>
              <a:rPr lang="" b="1" dirty="0" smtClean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1200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Рассмотреть возможность использования PARTITION BY для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user_scores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, так как база содержит очень много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Сжатие таблиц с помощью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pg_compress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или выбор подходящего метода хранения.</a:t>
            </a:r>
          </a:p>
          <a:p>
            <a:endParaRPr lang="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Дополнительная индексация</a:t>
            </a:r>
            <a:r>
              <a:rPr lang="" b="1" dirty="0" smtClean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Исследовать BRIN-индексы вместо B-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Tree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для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user_scores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, если данные имеют хорошую корреляцию.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Попробовать GIN/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GiST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-индексы, если появится работа с JSON или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full-text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search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sz="12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Настройка </a:t>
            </a:r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параметров </a:t>
            </a:r>
            <a:r>
              <a:rPr lang="ru-RU" b="1" dirty="0" err="1" smtClean="0">
                <a:latin typeface="Roboto" panose="020B0604020202020204" charset="0"/>
                <a:ea typeface="Roboto" panose="020B0604020202020204" charset="0"/>
              </a:rPr>
              <a:t>PostgreSQL</a:t>
            </a:r>
            <a:r>
              <a:rPr lang="" b="1" dirty="0" smtClean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Тестировать изменения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work_mem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random_page_cost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effective_cache_size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и других параметров, влияющих на планы выполнения запросов.</a:t>
            </a:r>
          </a:p>
          <a:p>
            <a:endParaRPr lang="" sz="12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200" b="1" dirty="0" smtClean="0">
                <a:latin typeface="Roboto" panose="020B0604020202020204" charset="0"/>
                <a:ea typeface="Roboto" panose="020B0604020202020204" charset="0"/>
              </a:rPr>
              <a:t>Многопоточная </a:t>
            </a:r>
            <a:r>
              <a:rPr lang="ru-RU" sz="1200" b="1" dirty="0">
                <a:latin typeface="Roboto" panose="020B0604020202020204" charset="0"/>
                <a:ea typeface="Roboto" panose="020B0604020202020204" charset="0"/>
              </a:rPr>
              <a:t>обработка </a:t>
            </a:r>
            <a:r>
              <a:rPr lang="ru-RU" sz="1200" b="1" dirty="0" smtClean="0">
                <a:latin typeface="Roboto" panose="020B0604020202020204" charset="0"/>
                <a:ea typeface="Roboto" panose="020B0604020202020204" charset="0"/>
              </a:rPr>
              <a:t>обновлений</a:t>
            </a:r>
            <a:r>
              <a:rPr lang="" sz="1200" b="1" dirty="0" smtClean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1200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Использовать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batch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200" dirty="0" err="1">
                <a:latin typeface="Roboto" panose="020B0604020202020204" charset="0"/>
                <a:ea typeface="Roboto" panose="020B0604020202020204" charset="0"/>
              </a:rPr>
              <a:t>updates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 или декомпозицию транзакций для массовых обновлений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Рассмотреть параллельное обновление через UPDATE ... FROM или CTE.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sz="12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Тестирование </a:t>
            </a:r>
            <a:r>
              <a:rPr lang="ru-RU" b="1" dirty="0">
                <a:latin typeface="Roboto" panose="020B0604020202020204" charset="0"/>
                <a:ea typeface="Roboto" panose="020B0604020202020204" charset="0"/>
              </a:rPr>
              <a:t>на боевых </a:t>
            </a:r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данных</a:t>
            </a:r>
            <a:r>
              <a:rPr lang="" b="1" dirty="0" smtClean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b="1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 smtClean="0">
                <a:latin typeface="Roboto" panose="020B0604020202020204" charset="0"/>
                <a:ea typeface="Roboto" panose="020B0604020202020204" charset="0"/>
              </a:rPr>
              <a:t>Запустить </a:t>
            </a: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тестирование с реальной нагрузкой, симулировать конкурентные обновления и запросы.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B0604020202020204" charset="0"/>
                <a:ea typeface="Roboto" panose="020B0604020202020204" charset="0"/>
              </a:rPr>
              <a:t>Анализировать журнал медленных запросов и проводить A/B-тестирование оптимизаций.</a:t>
            </a:r>
          </a:p>
        </p:txBody>
      </p:sp>
    </p:spTree>
    <p:extLst>
      <p:ext uri="{BB962C8B-B14F-4D97-AF65-F5344CB8AC3E}">
        <p14:creationId xmlns:p14="http://schemas.microsoft.com/office/powerpoint/2010/main" val="26565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 smtClean="0"/>
              <a:t>Тема: </a:t>
            </a:r>
            <a:r>
              <a:rPr lang="ru-RU" sz="1800" dirty="0"/>
              <a:t>Оптимизация настроек кластера, структуры БД и запросов, для повышения производительности при работе с большими данными.</a:t>
            </a:r>
            <a:br>
              <a:rPr lang="ru-RU" sz="1800" dirty="0"/>
            </a:br>
            <a:endParaRPr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581973" y="2516668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Красюков Николай Александрович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581973" y="3122213"/>
            <a:ext cx="5562027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Младший специалист группы администрирования БД. АО «АЛСЕКО»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57501" y="2146185"/>
            <a:ext cx="2336955" cy="233695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641598114"/>
              </p:ext>
            </p:extLst>
          </p:nvPr>
        </p:nvGraphicFramePr>
        <p:xfrm>
          <a:off x="952500" y="2382125"/>
          <a:ext cx="7239000" cy="214107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виртуальную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машину и развернуть на ней кластер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Импортировать</a:t>
                      </a:r>
                      <a:r>
                        <a:rPr lang="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 из произвольного датасета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запросы и провести анализ</a:t>
                      </a:r>
                      <a:r>
                        <a:rPr lang="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их выполнения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Оптимизировать структуру базы данных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улучшение</a:t>
                      </a:r>
                      <a:r>
                        <a:rPr lang="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производительности </a:t>
                      </a:r>
                      <a:endParaRPr lang="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Оптимизировать структуру произвольного набора данных, для повышения эффективности работы запросов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98930373"/>
              </p:ext>
            </p:extLst>
          </p:nvPr>
        </p:nvGraphicFramePr>
        <p:xfrm>
          <a:off x="952500" y="1897775"/>
          <a:ext cx="7239000" cy="2316330"/>
        </p:xfrm>
        <a:graphic>
          <a:graphicData uri="http://schemas.openxmlformats.org/drawingml/2006/table">
            <a:tbl>
              <a:tblPr>
                <a:noFill/>
                <a:tableStyleId>{55383630-6C63-4C5C-A17E-DEFFDA6BFA7B}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Виртуальная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машина –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Oracle VM Virtual BOX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Операционная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система –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Manjaro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Linux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</a:t>
                      </a:r>
                      <a:r>
                        <a:rPr lang="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r>
                        <a:rPr lang="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17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Доп</a:t>
                      </a:r>
                      <a:r>
                        <a:rPr lang="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средства -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DBeaver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260922"/>
            <a:ext cx="82143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" sz="2000" dirty="0" smtClean="0"/>
              <a:t>Используемый датасет: «</a:t>
            </a:r>
            <a:r>
              <a:rPr lang="en-US" sz="2000" dirty="0" err="1" smtClean="0"/>
              <a:t>MyAnimesList</a:t>
            </a:r>
            <a:r>
              <a:rPr lang="en-US" sz="2000" dirty="0" smtClean="0"/>
              <a:t> </a:t>
            </a:r>
            <a:r>
              <a:rPr lang="en-US" sz="2000" dirty="0"/>
              <a:t>Datasets </a:t>
            </a:r>
            <a:r>
              <a:rPr lang="en-US" sz="2000" dirty="0" smtClean="0"/>
              <a:t>– 2023</a:t>
            </a:r>
            <a:r>
              <a:rPr lang="ru-RU" sz="2000" dirty="0" smtClean="0"/>
              <a:t>»</a:t>
            </a:r>
            <a:endParaRPr sz="2000" dirty="0"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753334"/>
            <a:ext cx="5465716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" sz="1500" b="0" dirty="0" smtClean="0">
                <a:latin typeface="Roboto Medium"/>
                <a:ea typeface="Roboto Medium"/>
                <a:cs typeface="Roboto Medium"/>
                <a:sym typeface="Roboto Medium"/>
              </a:rPr>
              <a:t>Датасет представляет собой выгрузку данных с сайта </a:t>
            </a:r>
            <a:r>
              <a:rPr lang="en-US" sz="1500" b="0" dirty="0" smtClean="0">
                <a:latin typeface="Roboto Medium"/>
                <a:ea typeface="Roboto Medium"/>
                <a:cs typeface="Roboto Medium"/>
                <a:sym typeface="Roboto Medium"/>
              </a:rPr>
              <a:t>myanimelist.net</a:t>
            </a:r>
            <a:r>
              <a:rPr lang="ru-RU" sz="1500" b="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b="0" dirty="0" smtClean="0">
                <a:latin typeface="Roboto Medium"/>
                <a:ea typeface="Roboto Medium"/>
                <a:cs typeface="Roboto Medium"/>
                <a:sym typeface="Roboto Medium"/>
              </a:rPr>
              <a:t>за 2023 год.</a:t>
            </a:r>
            <a:endParaRPr sz="1500" b="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1" name="Google Shape;631;p113"/>
          <p:cNvSpPr txBox="1"/>
          <p:nvPr/>
        </p:nvSpPr>
        <p:spPr>
          <a:xfrm>
            <a:off x="611950" y="1399634"/>
            <a:ext cx="4658545" cy="31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Назначение: Обучение моделей нейронных сетей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Лицензия: </a:t>
            </a:r>
            <a:r>
              <a:rPr lang="en-US" sz="1200" dirty="0"/>
              <a:t>Open Source Initiative - The MIT </a:t>
            </a:r>
            <a:r>
              <a:rPr lang="en-US" sz="1200" dirty="0" err="1"/>
              <a:t>Licens</a:t>
            </a: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11150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endParaRPr lang="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Формат: </a:t>
            </a:r>
            <a:r>
              <a:rPr lang="en-US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CSV</a:t>
            </a:r>
            <a:endParaRPr lang="" sz="1300" dirty="0" smtClean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endParaRPr lang="en-US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Размер: </a:t>
            </a:r>
            <a:r>
              <a:rPr lang="en-US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~ 1,5 </a:t>
            </a:r>
            <a:r>
              <a:rPr lang="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гб (</a:t>
            </a:r>
            <a:r>
              <a:rPr lang="en-US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&gt;24 000 000 </a:t>
            </a:r>
            <a:r>
              <a:rPr lang="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строк)</a:t>
            </a: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endParaRPr lang="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Данные: </a:t>
            </a: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- Содержит таблицу со всеми данными по аниме </a:t>
            </a: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r>
              <a:rPr lang="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сериалам и фильмам; </a:t>
            </a: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- Таблицу с открытыми данными пользователей;</a:t>
            </a:r>
          </a:p>
          <a:p>
            <a:pPr marL="146050" lvl="0">
              <a:lnSpc>
                <a:spcPct val="115000"/>
              </a:lnSpc>
              <a:buClr>
                <a:srgbClr val="333333"/>
              </a:buClr>
              <a:buSzPts val="1300"/>
            </a:pPr>
            <a:r>
              <a:rPr lang="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300" dirty="0" smtClean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- Таблицу с оценками пользователей.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9" t="5779" r="18564" b="180"/>
          <a:stretch/>
        </p:blipFill>
        <p:spPr>
          <a:xfrm>
            <a:off x="6167044" y="1123325"/>
            <a:ext cx="2535655" cy="3582976"/>
          </a:xfrm>
          <a:prstGeom prst="flowChartAlternateProcess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635" y="4627002"/>
            <a:ext cx="57270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" sz="12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Ссылка на источник: 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https://www.kaggle.com/datasets/dsfelix/animes-dataset-2023?select=users-scores-transformed-2023.csv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5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dirty="0" smtClean="0"/>
              <a:t>Этапы оптимизации</a:t>
            </a:r>
            <a:endParaRPr dirty="0"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" sz="1500" b="1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79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Произвести импорт данных. Произвести нормализацию данных. Создать первичные ключи на основных полях таблиц.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Разработать запросы, произвести контрольный замер производительности оптимизировать код запроса.</a:t>
            </a:r>
            <a:r>
              <a:rPr lang="en-US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Изучить планы выполнения запросов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Произвести настройку кластера </a:t>
            </a:r>
            <a:r>
              <a:rPr lang="en-US" sz="9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9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Создать необходимые для улучшения производительности запроса </a:t>
            </a:r>
            <a:r>
              <a:rPr lang="ru-RU" sz="9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индексы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-RU" sz="90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Произвести оценку результатов оптимизации, подобрать оптимальное решение.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626" y="2701949"/>
            <a:ext cx="14078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Нормализация и первичные ключи</a:t>
            </a:r>
            <a:endParaRPr lang="ru-RU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79781" y="2701949"/>
            <a:ext cx="1709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Составление запросов и оптимизация кода</a:t>
            </a:r>
            <a:endParaRPr lang="ru-RU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38483" y="2786587"/>
            <a:ext cx="1709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1100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lang="ru-RU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1179" y="2773988"/>
            <a:ext cx="1709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Работа с индексами</a:t>
            </a:r>
            <a:endParaRPr lang="ru-RU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9881" y="2786587"/>
            <a:ext cx="1709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Оценка результатов</a:t>
            </a:r>
            <a:endParaRPr lang="ru-RU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08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857903" y="1708945"/>
            <a:ext cx="3175854" cy="3337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606181" y="1703213"/>
            <a:ext cx="3175854" cy="33431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4184" y="1708945"/>
            <a:ext cx="2399011" cy="3337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460425" y="90094"/>
            <a:ext cx="8520600" cy="3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" sz="1600" dirty="0"/>
              <a:t>Импорт данных: Подготовка нормализованной и оптимизорованной структуры</a:t>
            </a:r>
            <a:endParaRPr sz="1600" dirty="0"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124184" y="1708947"/>
            <a:ext cx="2413247" cy="3186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CREATE TABLE anime (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id SERIAL PRIMARY KEY,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title TEXT NOT NULL,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genres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type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episodes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status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producers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licensors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studios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source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duration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rating TEXT,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rank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popularity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favorites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scored_by</a:t>
            </a:r>
            <a:r>
              <a:rPr lang="en-US" sz="900" dirty="0">
                <a:solidFill>
                  <a:schemeClr val="bg1"/>
                </a:solidFill>
              </a:rPr>
              <a:t>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members INT,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is_hentai</a:t>
            </a:r>
            <a:r>
              <a:rPr lang="en-US" sz="900" dirty="0">
                <a:solidFill>
                  <a:schemeClr val="bg1"/>
                </a:solidFill>
              </a:rPr>
              <a:t> BOOLEAN</a:t>
            </a:r>
          </a:p>
          <a:p>
            <a:pPr marL="0" lvl="0" indent="0"/>
            <a:r>
              <a:rPr lang="en-US" sz="900" dirty="0">
                <a:solidFill>
                  <a:schemeClr val="bg1"/>
                </a:solidFill>
              </a:rPr>
              <a:t>    );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5" name="Google Shape;845;p132"/>
          <p:cNvSpPr txBox="1">
            <a:spLocks/>
          </p:cNvSpPr>
          <p:nvPr/>
        </p:nvSpPr>
        <p:spPr>
          <a:xfrm>
            <a:off x="2579773" y="1703214"/>
            <a:ext cx="3216012" cy="319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050" dirty="0">
                <a:solidFill>
                  <a:schemeClr val="bg1"/>
                </a:solidFill>
              </a:rPr>
              <a:t> CREATE TABLE users (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id SERIAL PRIMARY KEY,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name TEXT NOT NULL,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gender TEXT,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joined TIMESTAMP WITH TIME ZONE,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days_watched</a:t>
            </a:r>
            <a:r>
              <a:rPr lang="en-US" sz="1050" dirty="0">
                <a:solidFill>
                  <a:schemeClr val="bg1"/>
                </a:solidFill>
              </a:rPr>
              <a:t> NUMERIC,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mean_score</a:t>
            </a:r>
            <a:r>
              <a:rPr lang="en-US" sz="1050" dirty="0">
                <a:solidFill>
                  <a:schemeClr val="bg1"/>
                </a:solidFill>
              </a:rPr>
              <a:t> NUMERIC(4,2),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watching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completed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on_hold</a:t>
            </a:r>
            <a:r>
              <a:rPr lang="en-US" sz="1050" dirty="0">
                <a:solidFill>
                  <a:schemeClr val="bg1"/>
                </a:solidFill>
              </a:rPr>
              <a:t>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dropped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plan_to_watch</a:t>
            </a:r>
            <a:r>
              <a:rPr lang="en-US" sz="1050" dirty="0">
                <a:solidFill>
                  <a:schemeClr val="bg1"/>
                </a:solidFill>
              </a:rPr>
              <a:t>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total_entries</a:t>
            </a:r>
            <a:r>
              <a:rPr lang="en-US" sz="1050" dirty="0">
                <a:solidFill>
                  <a:schemeClr val="bg1"/>
                </a:solidFill>
              </a:rPr>
              <a:t>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rewatched</a:t>
            </a:r>
            <a:r>
              <a:rPr lang="en-US" sz="1050" dirty="0">
                <a:solidFill>
                  <a:schemeClr val="bg1"/>
                </a:solidFill>
              </a:rPr>
              <a:t> INT,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episodes_watched</a:t>
            </a:r>
            <a:r>
              <a:rPr lang="en-US" sz="1050" dirty="0">
                <a:solidFill>
                  <a:schemeClr val="bg1"/>
                </a:solidFill>
              </a:rPr>
              <a:t> INT</a:t>
            </a:r>
          </a:p>
          <a:p>
            <a:pPr marL="0" indent="0"/>
            <a:r>
              <a:rPr lang="en-US" sz="1050" dirty="0">
                <a:solidFill>
                  <a:schemeClr val="bg1"/>
                </a:solidFill>
              </a:rPr>
              <a:t>    );</a:t>
            </a:r>
          </a:p>
        </p:txBody>
      </p:sp>
      <p:sp>
        <p:nvSpPr>
          <p:cNvPr id="6" name="Google Shape;845;p132"/>
          <p:cNvSpPr txBox="1">
            <a:spLocks/>
          </p:cNvSpPr>
          <p:nvPr/>
        </p:nvSpPr>
        <p:spPr>
          <a:xfrm>
            <a:off x="5858995" y="1708945"/>
            <a:ext cx="3236880" cy="212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CREATE TABLE </a:t>
            </a:r>
            <a:r>
              <a:rPr lang="en-US" dirty="0" err="1">
                <a:solidFill>
                  <a:schemeClr val="bg1"/>
                </a:solidFill>
              </a:rPr>
              <a:t>user_scores</a:t>
            </a:r>
            <a:r>
              <a:rPr lang="en-US" dirty="0">
                <a:solidFill>
                  <a:schemeClr val="bg1"/>
                </a:solidFill>
              </a:rPr>
              <a:t> (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r>
              <a:rPr lang="en-US" dirty="0">
                <a:solidFill>
                  <a:schemeClr val="bg1"/>
                </a:solidFill>
              </a:rPr>
              <a:t> INT REFERENCES users(id) ON DELETE CASCADE,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anime_id</a:t>
            </a:r>
            <a:r>
              <a:rPr lang="en-US" dirty="0">
                <a:solidFill>
                  <a:schemeClr val="bg1"/>
                </a:solidFill>
              </a:rPr>
              <a:t> INT REFERENCES anime(id) ON DELETE CASCADE,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    rating SMALLINT CHECK (rating BETWEEN 0 AND 10),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    PRIMARY KEY (</a:t>
            </a:r>
            <a:r>
              <a:rPr lang="en-US" dirty="0" err="1">
                <a:solidFill>
                  <a:schemeClr val="bg1"/>
                </a:solidFill>
              </a:rPr>
              <a:t>user_id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anime_id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/>
            <a:r>
              <a:rPr lang="en-US" dirty="0">
                <a:solidFill>
                  <a:schemeClr val="bg1"/>
                </a:solidFill>
              </a:rPr>
              <a:t>   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510" y="500382"/>
            <a:ext cx="5500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Создание нормализованной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Определение типов данных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dirty="0" smtClean="0">
                <a:latin typeface="Roboto" panose="020B0604020202020204" charset="0"/>
                <a:ea typeface="Roboto" panose="020B0604020202020204" charset="0"/>
              </a:rPr>
              <a:t>Определение первичных ключей</a:t>
            </a:r>
            <a:endParaRPr lang="ru-RU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4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1565</Words>
  <Application>Microsoft Office PowerPoint</Application>
  <PresentationFormat>Экран (16:9)</PresentationFormat>
  <Paragraphs>248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Оптимизация настроек кластера, структуры БД и запросов, для повышения производительности при работе с большими данными.    </vt:lpstr>
      <vt:lpstr>План защиты</vt:lpstr>
      <vt:lpstr>Презентация PowerPoint</vt:lpstr>
      <vt:lpstr>Какие технологии использовались </vt:lpstr>
      <vt:lpstr>Используемый датасет: «MyAnimesList Datasets – 2023»</vt:lpstr>
      <vt:lpstr>Этапы оптимизации</vt:lpstr>
      <vt:lpstr>Импорт данных: Подготовка нормализованной и оптимизорованной структуры</vt:lpstr>
      <vt:lpstr>Импорт данных: Копирование данных из CSV файла</vt:lpstr>
      <vt:lpstr>Оптимизация: Разработка запросов</vt:lpstr>
      <vt:lpstr>Оптимизация: Оптимизация кода запроса</vt:lpstr>
      <vt:lpstr>Оптимизация: Настройка PostgreSQL</vt:lpstr>
      <vt:lpstr>Оптимизация: Работа с Индексами</vt:lpstr>
      <vt:lpstr>Оптимизация: Проверка производительности запроса выборки данных</vt:lpstr>
      <vt:lpstr>Оптимизация: Проверка производительности запроса изменения данных</vt:lpstr>
      <vt:lpstr>Оптимизация: Выявление причин замедления запроса изменения данных</vt:lpstr>
      <vt:lpstr>Оптимизация: Проверка производительности </vt:lpstr>
      <vt:lpstr>Общие выводы по теме</vt:lpstr>
      <vt:lpstr>Выводы по проектной работе </vt:lpstr>
      <vt:lpstr>Что дальше?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Windows User</cp:lastModifiedBy>
  <cp:revision>22</cp:revision>
  <dcterms:modified xsi:type="dcterms:W3CDTF">2025-02-16T11:00:01Z</dcterms:modified>
</cp:coreProperties>
</file>